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Z2tqkHRo7NSMh+OEPhokCh3Eq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4645033" y="1535116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57202" y="1435104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5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4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722313" y="4406915"/>
            <a:ext cx="7772400" cy="13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57200" y="1333507"/>
            <a:ext cx="40386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2"/>
          </p:nvPr>
        </p:nvSpPr>
        <p:spPr>
          <a:xfrm>
            <a:off x="4648200" y="1333507"/>
            <a:ext cx="40386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>
            <a:spLocks noGrp="1"/>
          </p:cNvSpPr>
          <p:nvPr>
            <p:ph type="title"/>
          </p:nvPr>
        </p:nvSpPr>
        <p:spPr>
          <a:xfrm>
            <a:off x="457219" y="273050"/>
            <a:ext cx="3008313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body"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body" idx="2"/>
          </p:nvPr>
        </p:nvSpPr>
        <p:spPr>
          <a:xfrm>
            <a:off x="457219" y="1435104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32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>
            <a:spLocks noGrp="1"/>
          </p:cNvSpPr>
          <p:nvPr>
            <p:ph type="title"/>
          </p:nvPr>
        </p:nvSpPr>
        <p:spPr>
          <a:xfrm rot="5400000">
            <a:off x="5219700" y="1638300"/>
            <a:ext cx="48768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3"/>
          <p:cNvSpPr txBox="1">
            <a:spLocks noGrp="1"/>
          </p:cNvSpPr>
          <p:nvPr>
            <p:ph type="body" idx="1"/>
          </p:nvPr>
        </p:nvSpPr>
        <p:spPr>
          <a:xfrm rot="5400000">
            <a:off x="1028700" y="-342900"/>
            <a:ext cx="48768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33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3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.me/ua_active_edu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467545" y="1484788"/>
            <a:ext cx="8064895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lang="uk-UA" sz="3600" b="1" dirty="0">
                <a:solidFill>
                  <a:srgbClr val="002060"/>
                </a:solidFill>
              </a:rPr>
              <a:t>Фізична культура для 5-6 класів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Нової української школи</a:t>
            </a:r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ubTitle" idx="1"/>
          </p:nvPr>
        </p:nvSpPr>
        <p:spPr>
          <a:xfrm>
            <a:off x="3923928" y="3717032"/>
            <a:ext cx="4896544" cy="276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endParaRPr sz="2000" b="1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uk-UA" sz="2400" b="1">
                <a:solidFill>
                  <a:srgbClr val="002060"/>
                </a:solidFill>
              </a:rPr>
              <a:t>Галина Коломоєць, </a:t>
            </a:r>
            <a:r>
              <a:rPr lang="uk-UA" sz="2000" b="1">
                <a:solidFill>
                  <a:srgbClr val="002060"/>
                </a:solidFill>
              </a:rPr>
              <a:t>начальник відділу Державної наукової установи «Інститут модернізації змісту освіти», 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кандидат педагогічних наук, 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старший дослідник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Заслужений працівник освіти України</a:t>
            </a:r>
            <a:endParaRPr sz="2000" b="1">
              <a:solidFill>
                <a:srgbClr val="002060"/>
              </a:solidFill>
            </a:endParaRPr>
          </a:p>
        </p:txBody>
      </p:sp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 r="11658"/>
          <a:stretch/>
        </p:blipFill>
        <p:spPr>
          <a:xfrm>
            <a:off x="173039" y="-19300"/>
            <a:ext cx="8878062" cy="72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>
            <a:spLocks noGrp="1"/>
          </p:cNvSpPr>
          <p:nvPr>
            <p:ph type="body" idx="1"/>
          </p:nvPr>
        </p:nvSpPr>
        <p:spPr>
          <a:xfrm>
            <a:off x="611560" y="836712"/>
            <a:ext cx="8133377" cy="4785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cap="none"/>
              <a:t>ДЕРЖАВНИЙ СТАНДАРТ БАЗОВОЇ СЕРЕДНЬОЇ ОСВІТИ </a:t>
            </a:r>
            <a:r>
              <a:rPr lang="uk-UA" sz="1600" cap="none"/>
              <a:t>(2020 РІК.)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None/>
            </a:pPr>
            <a:r>
              <a:rPr lang="uk-UA" sz="2000" cap="none">
                <a:solidFill>
                  <a:srgbClr val="FF0000"/>
                </a:solidFill>
              </a:rPr>
              <a:t>ВИДІЛЕНО ОКРЕМУ ОСВІТНЮ ГАЛУЗЬ «ФІЗИЧНА КУЛЬТУРА»</a:t>
            </a:r>
            <a:endParaRPr/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uk-UA" sz="2400" b="1" i="1">
                <a:solidFill>
                  <a:srgbClr val="002060"/>
                </a:solidFill>
              </a:rPr>
              <a:t>Метою базової середньої освіти є розвиток природних здібностей, інтересів, обдарувань учнів, формування компетентностей, необхідних для їх соціалізації та громадянської активності, свідомого вибору подальшого життєвого шляху та самореалізації…</a:t>
            </a:r>
            <a:endParaRPr/>
          </a:p>
        </p:txBody>
      </p:sp>
      <p:pic>
        <p:nvPicPr>
          <p:cNvPr id="167" name="Google Shape;16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039" y="-19300"/>
            <a:ext cx="8797925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"/>
          <p:cNvPicPr preferRelativeResize="0"/>
          <p:nvPr/>
        </p:nvPicPr>
        <p:blipFill rotWithShape="1">
          <a:blip r:embed="rId4">
            <a:alphaModFix/>
          </a:blip>
          <a:srcRect r="11658"/>
          <a:stretch/>
        </p:blipFill>
        <p:spPr>
          <a:xfrm>
            <a:off x="173039" y="-19300"/>
            <a:ext cx="8878062" cy="72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>
            <a:spLocks noGrp="1"/>
          </p:cNvSpPr>
          <p:nvPr>
            <p:ph type="title"/>
          </p:nvPr>
        </p:nvSpPr>
        <p:spPr>
          <a:xfrm>
            <a:off x="971600" y="1445484"/>
            <a:ext cx="7128792" cy="54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uk-UA" sz="3600" b="1" i="1">
                <a:solidFill>
                  <a:srgbClr val="002060"/>
                </a:solidFill>
              </a:rPr>
              <a:t>Ціннісні орієнтири:</a:t>
            </a:r>
            <a:endParaRPr sz="3600" b="1" i="1">
              <a:solidFill>
                <a:srgbClr val="002060"/>
              </a:solidFill>
            </a:endParaRPr>
          </a:p>
        </p:txBody>
      </p:sp>
      <p:sp>
        <p:nvSpPr>
          <p:cNvPr id="174" name="Google Shape;174;p3"/>
          <p:cNvSpPr txBox="1">
            <a:spLocks noGrp="1"/>
          </p:cNvSpPr>
          <p:nvPr>
            <p:ph type="body" idx="1"/>
          </p:nvPr>
        </p:nvSpPr>
        <p:spPr>
          <a:xfrm>
            <a:off x="179512" y="2069604"/>
            <a:ext cx="8723312" cy="434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повага до особистості учня та визнання пріоритету його інтересів, досвіду, власного вибору, прагнень, ставлення у визначенні мети та організації освітнього процесу, підтримка пізнавального інтересу та наполегливості;</a:t>
            </a:r>
            <a:endParaRPr/>
          </a:p>
          <a:p>
            <a:pPr marL="342900" lvl="0" indent="-342900" algn="l" rtl="0">
              <a:spcBef>
                <a:spcPts val="35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забезпечення рівного доступу кожного учня до освіти без будь-яких форм дискримінації учасників освітнього процесу;</a:t>
            </a:r>
            <a:endParaRPr/>
          </a:p>
          <a:p>
            <a:pPr marL="342900" lvl="0" indent="-342900" algn="l" rtl="0">
              <a:spcBef>
                <a:spcPts val="35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становлення вільної особистості учня, підтримка його самостійності, підприємливості та ініціативності, розвиток критичного мислення та впевненості в собі;</a:t>
            </a:r>
            <a:endParaRPr/>
          </a:p>
          <a:p>
            <a:pPr marL="342900" lvl="0" indent="-342900" algn="l" rtl="0">
              <a:spcBef>
                <a:spcPts val="35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формування культури здорового способу життя учня, створення умов для забезпечення його гармонійного фізичного та психічного розвитку, добробуту;</a:t>
            </a:r>
            <a:endParaRPr/>
          </a:p>
          <a:p>
            <a:pPr marL="342900" lvl="0" indent="-342900" algn="l" rtl="0">
              <a:spcBef>
                <a:spcPts val="35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створення освітнього середовища, в якому забезпечено атмосферу довіри, без будь-яких форм дискримінації учасників освітнього процесу;</a:t>
            </a:r>
            <a:endParaRPr/>
          </a:p>
          <a:p>
            <a:pPr marL="342900" lvl="0" indent="-342900" algn="l" rtl="0">
              <a:spcBef>
                <a:spcPts val="35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uk-UA">
                <a:solidFill>
                  <a:srgbClr val="002060"/>
                </a:solidFill>
              </a:rPr>
              <a:t>утвердження людської гідності, чесності, милосердя, доброти, справедливості, співпереживання, взаємоповаги і взаємодопомоги, поваги до прав і свобод людини, здатності до конструктивної взаємодії учнів між собою та з дорослими.</a:t>
            </a:r>
            <a:endParaRPr/>
          </a:p>
          <a:p>
            <a:pPr marL="342900" lvl="0" indent="-23114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175" name="Google Shape;175;p3" descr="C:\Users\Admin\Documents\Active\КФВС МОН\2021-08-18_030033.png"/>
          <p:cNvPicPr preferRelativeResize="0"/>
          <p:nvPr/>
        </p:nvPicPr>
        <p:blipFill rotWithShape="1">
          <a:blip r:embed="rId3">
            <a:alphaModFix/>
          </a:blip>
          <a:srcRect l="4676" r="72669" b="9284"/>
          <a:stretch/>
        </p:blipFill>
        <p:spPr>
          <a:xfrm>
            <a:off x="176247" y="163088"/>
            <a:ext cx="4180358" cy="1282397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pic>
        <p:nvPicPr>
          <p:cNvPr id="176" name="Google Shape;176;p3"/>
          <p:cNvPicPr preferRelativeResize="0"/>
          <p:nvPr/>
        </p:nvPicPr>
        <p:blipFill rotWithShape="1">
          <a:blip r:embed="rId4">
            <a:alphaModFix/>
          </a:blip>
          <a:srcRect l="58929" t="1" r="10958" b="-17602"/>
          <a:stretch/>
        </p:blipFill>
        <p:spPr>
          <a:xfrm>
            <a:off x="4608004" y="136377"/>
            <a:ext cx="4359749" cy="1204391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27584" y="332656"/>
            <a:ext cx="800323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uk-UA" sz="3600"/>
              <a:t>	</a:t>
            </a:r>
            <a:r>
              <a:rPr lang="uk-UA" sz="3600" b="1" i="1">
                <a:solidFill>
                  <a:srgbClr val="002060"/>
                </a:solidFill>
              </a:rPr>
              <a:t>Ключові компетентності: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1"/>
          </p:nvPr>
        </p:nvSpPr>
        <p:spPr>
          <a:xfrm>
            <a:off x="3373016" y="1628802"/>
            <a:ext cx="5770984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1) вільне володіння державною мовою, що передбачає вміння: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2) здатність спілкуватися рідною та іноземними мовами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3) математична компетентність;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4) компетентності у галузі природничих наук, техніки і технологій;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5) інноваційність;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6) екологічна компетентність;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7) інформаційно-комунікаційна компетентність;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8) навчання впродовж життя;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9) громадянські та соціальні компетентності;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10) культурна компетентність;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uk-UA">
                <a:solidFill>
                  <a:srgbClr val="002060"/>
                </a:solidFill>
              </a:rPr>
              <a:t>11) підприємливість і фінансова грамотність.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183" name="Google Shape;18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039" y="-639"/>
            <a:ext cx="8797925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4"/>
          <p:cNvPicPr preferRelativeResize="0"/>
          <p:nvPr/>
        </p:nvPicPr>
        <p:blipFill rotWithShape="1">
          <a:blip r:embed="rId4">
            <a:alphaModFix/>
          </a:blip>
          <a:srcRect r="11658"/>
          <a:stretch/>
        </p:blipFill>
        <p:spPr>
          <a:xfrm>
            <a:off x="173039" y="-19300"/>
            <a:ext cx="8878062" cy="72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5"/>
          <p:cNvPicPr preferRelativeResize="0"/>
          <p:nvPr/>
        </p:nvPicPr>
        <p:blipFill rotWithShape="1">
          <a:blip r:embed="rId3">
            <a:alphaModFix/>
          </a:blip>
          <a:srcRect r="13169"/>
          <a:stretch/>
        </p:blipFill>
        <p:spPr>
          <a:xfrm>
            <a:off x="173039" y="-640"/>
            <a:ext cx="8689958" cy="70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5" descr="НУШ (@nus_org_ua) | Twitter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63494" y="1001445"/>
            <a:ext cx="2267744" cy="226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5"/>
          <p:cNvSpPr txBox="1"/>
          <p:nvPr/>
        </p:nvSpPr>
        <p:spPr>
          <a:xfrm>
            <a:off x="201599" y="3344645"/>
            <a:ext cx="3650321" cy="226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клас – 2021-2022 н.р. пілот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клас – з вересня 2022 н.р. всі школи</a:t>
            </a:r>
            <a:endParaRPr/>
          </a:p>
        </p:txBody>
      </p:sp>
      <p:sp>
        <p:nvSpPr>
          <p:cNvPr id="192" name="Google Shape;192;p5"/>
          <p:cNvSpPr/>
          <p:nvPr/>
        </p:nvSpPr>
        <p:spPr>
          <a:xfrm>
            <a:off x="3851920" y="1065198"/>
            <a:ext cx="265471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Кількість годин: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год. на тиждень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5" descr="Чому в добі 24 години? - Острів знань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0272" y="1017737"/>
            <a:ext cx="1612491" cy="214426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5"/>
          <p:cNvSpPr txBox="1"/>
          <p:nvPr/>
        </p:nvSpPr>
        <p:spPr>
          <a:xfrm>
            <a:off x="4139952" y="4273175"/>
            <a:ext cx="4248473" cy="125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uk-UA" sz="2400" b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Освітня галузь</a:t>
            </a:r>
            <a:endParaRPr dirty="0"/>
          </a:p>
          <a:p>
            <a:pPr marL="342900" marR="0" lvl="0" indent="-3429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uk-UA" sz="2000" b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фізична культура</a:t>
            </a:r>
            <a:endParaRPr sz="2000" b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5" descr="На Кіровоградщині пройдуть змагання до Дня фізичної культури та спорту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78015" y="2282143"/>
            <a:ext cx="2654710" cy="199103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5"/>
          <p:cNvSpPr/>
          <p:nvPr/>
        </p:nvSpPr>
        <p:spPr>
          <a:xfrm>
            <a:off x="395536" y="5146161"/>
            <a:ext cx="7992889" cy="1027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22098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Навчальний рік:</a:t>
            </a:r>
            <a:endParaRPr/>
          </a:p>
          <a:p>
            <a:pPr marL="0" marR="0" lvl="0" indent="22098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вибір учнів протягом року має бути запропоновано 12-16 варіативних модулів, обираючи нові модулі на кожну чверть/триместр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039" y="18022"/>
            <a:ext cx="8797925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 rotWithShape="1">
          <a:blip r:embed="rId4">
            <a:alphaModFix/>
          </a:blip>
          <a:srcRect l="18870" t="28270" r="15242" b="9103"/>
          <a:stretch/>
        </p:blipFill>
        <p:spPr>
          <a:xfrm>
            <a:off x="480618" y="1844824"/>
            <a:ext cx="8287393" cy="443087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/>
          <p:cNvSpPr txBox="1">
            <a:spLocks noGrp="1"/>
          </p:cNvSpPr>
          <p:nvPr>
            <p:ph type="body" idx="1"/>
          </p:nvPr>
        </p:nvSpPr>
        <p:spPr>
          <a:xfrm>
            <a:off x="971600" y="1052737"/>
            <a:ext cx="7715200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>
                <a:latin typeface="Arial"/>
                <a:ea typeface="Arial"/>
                <a:cs typeface="Arial"/>
                <a:sym typeface="Arial"/>
              </a:rPr>
              <a:t>Завдання навчального предмета ФК</a:t>
            </a:r>
            <a:endParaRPr sz="44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 txBox="1">
            <a:spLocks noGrp="1"/>
          </p:cNvSpPr>
          <p:nvPr>
            <p:ph type="title"/>
          </p:nvPr>
        </p:nvSpPr>
        <p:spPr>
          <a:xfrm>
            <a:off x="285216" y="908720"/>
            <a:ext cx="8229600" cy="710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lang="uk-UA" sz="3600" b="1">
                <a:solidFill>
                  <a:srgbClr val="002060"/>
                </a:solidFill>
              </a:rPr>
              <a:t>У новій програмі 45 варіативні модулі</a:t>
            </a:r>
            <a:endParaRPr sz="3600" b="1">
              <a:solidFill>
                <a:srgbClr val="002060"/>
              </a:solidFill>
            </a:endParaRPr>
          </a:p>
        </p:txBody>
      </p:sp>
      <p:sp>
        <p:nvSpPr>
          <p:cNvPr id="209" name="Google Shape;209;p7"/>
          <p:cNvSpPr txBox="1">
            <a:spLocks noGrp="1"/>
          </p:cNvSpPr>
          <p:nvPr>
            <p:ph type="body" idx="1"/>
          </p:nvPr>
        </p:nvSpPr>
        <p:spPr>
          <a:xfrm>
            <a:off x="2680305" y="2706813"/>
            <a:ext cx="1872208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Char char="-"/>
            </a:pPr>
            <a:r>
              <a:rPr lang="uk-UA" sz="2000" b="1" dirty="0">
                <a:solidFill>
                  <a:srgbClr val="002060"/>
                </a:solidFill>
              </a:rPr>
              <a:t>Регбі 5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Char char="-"/>
            </a:pPr>
            <a:r>
              <a:rPr lang="uk-UA" sz="2000" b="1" dirty="0" err="1">
                <a:solidFill>
                  <a:srgbClr val="002060"/>
                </a:solidFill>
              </a:rPr>
              <a:t>Корфбол</a:t>
            </a:r>
            <a:endParaRPr sz="20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Char char="-"/>
            </a:pPr>
            <a:r>
              <a:rPr lang="uk-UA" sz="2000" b="1" dirty="0" err="1">
                <a:solidFill>
                  <a:srgbClr val="002060"/>
                </a:solidFill>
              </a:rPr>
              <a:t>Фризбі</a:t>
            </a:r>
            <a:endParaRPr sz="20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Char char="-"/>
            </a:pPr>
            <a:r>
              <a:rPr lang="uk-UA" sz="2000" b="1" dirty="0">
                <a:solidFill>
                  <a:srgbClr val="002060"/>
                </a:solidFill>
              </a:rPr>
              <a:t> </a:t>
            </a:r>
            <a:r>
              <a:rPr lang="uk-UA" sz="2000" b="1" dirty="0" err="1">
                <a:solidFill>
                  <a:srgbClr val="002060"/>
                </a:solidFill>
              </a:rPr>
              <a:t>Чирлідинг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4371295" y="2707005"/>
            <a:ext cx="2232248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-"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Бадмінтон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-"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Флорбол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-"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Легка атлетика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-"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Петанк та інші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7" descr="C:\Users\Admin\Downloads\0-02-05-7014d37c49c84d320eca3ab9afa170c0dde47218f9410bb1e3f5fb7ca62c005a_e341f92a_1585234565_1585234584.jpg"/>
          <p:cNvPicPr preferRelativeResize="0"/>
          <p:nvPr/>
        </p:nvPicPr>
        <p:blipFill rotWithShape="1">
          <a:blip r:embed="rId4">
            <a:alphaModFix/>
          </a:blip>
          <a:srcRect r="21579"/>
          <a:stretch/>
        </p:blipFill>
        <p:spPr>
          <a:xfrm>
            <a:off x="3497899" y="1861463"/>
            <a:ext cx="2109227" cy="71095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7"/>
          <p:cNvSpPr/>
          <p:nvPr/>
        </p:nvSpPr>
        <p:spPr>
          <a:xfrm rot="523654">
            <a:off x="6764395" y="3736372"/>
            <a:ext cx="1552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FC7D14"/>
                </a:solidFill>
                <a:latin typeface="Calibri"/>
                <a:ea typeface="Calibri"/>
                <a:cs typeface="Calibri"/>
                <a:sym typeface="Calibri"/>
              </a:rPr>
              <a:t>БЕЗПЕКА</a:t>
            </a:r>
            <a:endParaRPr/>
          </a:p>
        </p:txBody>
      </p:sp>
      <p:sp>
        <p:nvSpPr>
          <p:cNvPr id="213" name="Google Shape;213;p7"/>
          <p:cNvSpPr/>
          <p:nvPr/>
        </p:nvSpPr>
        <p:spPr>
          <a:xfrm rot="414092">
            <a:off x="246026" y="2317323"/>
            <a:ext cx="22381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ГЕНДЕРНІСТЬ</a:t>
            </a:r>
            <a:endParaRPr/>
          </a:p>
        </p:txBody>
      </p:sp>
      <p:sp>
        <p:nvSpPr>
          <p:cNvPr id="214" name="Google Shape;214;p7"/>
          <p:cNvSpPr/>
          <p:nvPr/>
        </p:nvSpPr>
        <p:spPr>
          <a:xfrm>
            <a:off x="222698" y="3044179"/>
            <a:ext cx="23467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ДОСТУПНІСТЬ</a:t>
            </a:r>
            <a:endParaRPr sz="2800" b="1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 rot="-478139">
            <a:off x="6049329" y="2245707"/>
            <a:ext cx="298216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САМОРЕАЛІЗАЦІЯ</a:t>
            </a:r>
            <a:endParaRPr sz="2800" b="1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6876256" y="2973118"/>
            <a:ext cx="11063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ВИБІР</a:t>
            </a:r>
            <a:endParaRPr sz="2800" b="1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7"/>
          <p:cNvPicPr preferRelativeResize="0"/>
          <p:nvPr/>
        </p:nvPicPr>
        <p:blipFill rotWithShape="1">
          <a:blip r:embed="rId5">
            <a:alphaModFix/>
          </a:blip>
          <a:srcRect r="9894"/>
          <a:stretch/>
        </p:blipFill>
        <p:spPr>
          <a:xfrm>
            <a:off x="173039" y="18022"/>
            <a:ext cx="8791449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7"/>
          <p:cNvSpPr/>
          <p:nvPr/>
        </p:nvSpPr>
        <p:spPr>
          <a:xfrm rot="-469173">
            <a:off x="1005515" y="3811893"/>
            <a:ext cx="1430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ПЛОЩА</a:t>
            </a:r>
            <a:endParaRPr sz="2800" b="1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 txBox="1">
            <a:spLocks noGrp="1"/>
          </p:cNvSpPr>
          <p:nvPr>
            <p:ph type="body" idx="1"/>
          </p:nvPr>
        </p:nvSpPr>
        <p:spPr>
          <a:xfrm>
            <a:off x="457200" y="927381"/>
            <a:ext cx="8229600" cy="5217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uk-UA" b="1"/>
              <a:t>ПРІОРИТЕТИ</a:t>
            </a:r>
            <a:endParaRPr/>
          </a:p>
          <a:p>
            <a:pPr marL="342900" lvl="0" indent="-342900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uk-UA" sz="2600">
                <a:latin typeface="Times New Roman"/>
                <a:ea typeface="Times New Roman"/>
                <a:cs typeface="Times New Roman"/>
                <a:sym typeface="Times New Roman"/>
              </a:rPr>
              <a:t>Підвищення кваліфікації вчителів фізичної культури згідно Освітньої програми навчання вчителів фізичної культури до впровадження модельної програми НУШ та інноваційних варіативних модулів (ліцензія ІМЗО)</a:t>
            </a:r>
            <a:endParaRPr/>
          </a:p>
          <a:p>
            <a:pPr marL="342900" lvl="0" indent="-190182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uk-UA" sz="2600">
                <a:latin typeface="Times New Roman"/>
                <a:ea typeface="Times New Roman"/>
                <a:cs typeface="Times New Roman"/>
                <a:sym typeface="Times New Roman"/>
              </a:rPr>
              <a:t>Інноваційні проєкти за підтримки МОН України</a:t>
            </a:r>
            <a:endParaRPr/>
          </a:p>
          <a:p>
            <a:pPr marL="342900" lvl="0" indent="-190182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uk-UA" sz="2600">
                <a:latin typeface="Times New Roman"/>
                <a:ea typeface="Times New Roman"/>
                <a:cs typeface="Times New Roman"/>
                <a:sym typeface="Times New Roman"/>
              </a:rPr>
              <a:t>Щотижневі семінари-практикуми для фахівців освітньої галузі «Фізична культура»</a:t>
            </a:r>
            <a:endParaRPr/>
          </a:p>
          <a:p>
            <a:pPr marL="342900" lvl="0" indent="-190182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uk-UA" sz="2600">
                <a:latin typeface="Times New Roman"/>
                <a:ea typeface="Times New Roman"/>
                <a:cs typeface="Times New Roman"/>
                <a:sym typeface="Times New Roman"/>
              </a:rPr>
              <a:t>Закупівля обладнання та інвентарю для фізкультурно-спортивних приміщень закладів освіти, які забезпечують здобуття повної загальної середньої освіти (субвенція, спроможна школа, НУШ)</a:t>
            </a:r>
            <a:endParaRPr/>
          </a:p>
          <a:p>
            <a:pPr marL="342900" lvl="0" indent="-190182" algn="just" rtl="0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 r="10714"/>
          <a:stretch/>
        </p:blipFill>
        <p:spPr>
          <a:xfrm>
            <a:off x="173039" y="18022"/>
            <a:ext cx="8719441" cy="62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>
            <a:spLocks noGrp="1"/>
          </p:cNvSpPr>
          <p:nvPr>
            <p:ph type="title"/>
          </p:nvPr>
        </p:nvSpPr>
        <p:spPr>
          <a:xfrm>
            <a:off x="285216" y="908720"/>
            <a:ext cx="8229600" cy="710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lang="uk-UA" sz="3600" b="1">
                <a:solidFill>
                  <a:srgbClr val="002060"/>
                </a:solidFill>
              </a:rPr>
              <a:t>Контакти для співпраці:</a:t>
            </a:r>
            <a:endParaRPr sz="3600" b="1">
              <a:solidFill>
                <a:srgbClr val="002060"/>
              </a:solidFill>
            </a:endParaRPr>
          </a:p>
        </p:txBody>
      </p:sp>
      <p:sp>
        <p:nvSpPr>
          <p:cNvPr id="230" name="Google Shape;230;p9"/>
          <p:cNvSpPr txBox="1">
            <a:spLocks noGrp="1"/>
          </p:cNvSpPr>
          <p:nvPr>
            <p:ph type="body" idx="1"/>
          </p:nvPr>
        </p:nvSpPr>
        <p:spPr>
          <a:xfrm>
            <a:off x="611559" y="1659797"/>
            <a:ext cx="3940953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Коломоєць Галина Анатоліївна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Моб.тел. 097-842-32-67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uk-UA" sz="2000" b="1">
                <a:solidFill>
                  <a:srgbClr val="002060"/>
                </a:solidFill>
              </a:rPr>
              <a:t>g0978423267@gmail.com</a:t>
            </a:r>
            <a:endParaRPr sz="2000" b="1">
              <a:solidFill>
                <a:srgbClr val="002060"/>
              </a:solidFill>
            </a:endParaRPr>
          </a:p>
        </p:txBody>
      </p:sp>
      <p:sp>
        <p:nvSpPr>
          <p:cNvPr id="231" name="Google Shape;231;p9"/>
          <p:cNvSpPr txBox="1"/>
          <p:nvPr/>
        </p:nvSpPr>
        <p:spPr>
          <a:xfrm>
            <a:off x="4371295" y="2707005"/>
            <a:ext cx="2232248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9"/>
          <p:cNvPicPr preferRelativeResize="0"/>
          <p:nvPr/>
        </p:nvPicPr>
        <p:blipFill rotWithShape="1">
          <a:blip r:embed="rId4">
            <a:alphaModFix/>
          </a:blip>
          <a:srcRect r="10714"/>
          <a:stretch/>
        </p:blipFill>
        <p:spPr>
          <a:xfrm>
            <a:off x="173039" y="-639"/>
            <a:ext cx="8791449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9"/>
          <p:cNvSpPr txBox="1"/>
          <p:nvPr/>
        </p:nvSpPr>
        <p:spPr>
          <a:xfrm>
            <a:off x="4860031" y="1659797"/>
            <a:ext cx="4058655" cy="163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Боляк Андрій Анатолійович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Моб.тел. 067-756-65-52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uk-UA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bolyak.aa@gmail.com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173040" y="3068960"/>
            <a:ext cx="864743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Доєднуйтеся до телеграм каналу: </a:t>
            </a:r>
            <a:r>
              <a:rPr lang="uk-UA" sz="20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https://t.me/ua_active_edu</a:t>
            </a:r>
            <a:r>
              <a:rPr lang="uk-UA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для отримання оперативної інформації про семінари та освітні програми з підвищення кваліфікації вчителів фізичної культури.</a:t>
            </a:r>
            <a:r>
              <a:rPr lang="uk-U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Microsoft Office PowerPoint</Application>
  <PresentationFormat>Экран (4:3)</PresentationFormat>
  <Paragraphs>68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Noto Sans Symbols</vt:lpstr>
      <vt:lpstr>Times New Roman</vt:lpstr>
      <vt:lpstr>Тема Office</vt:lpstr>
      <vt:lpstr>1_Тема Office</vt:lpstr>
      <vt:lpstr>Фізична культура для 5-6 класів  Нової української школи</vt:lpstr>
      <vt:lpstr>Презентация PowerPoint</vt:lpstr>
      <vt:lpstr>Ціннісні орієнтири:</vt:lpstr>
      <vt:lpstr> Ключові компетентності:</vt:lpstr>
      <vt:lpstr>Презентация PowerPoint</vt:lpstr>
      <vt:lpstr>Презентация PowerPoint</vt:lpstr>
      <vt:lpstr>У новій програмі 45 варіативні модулі</vt:lpstr>
      <vt:lpstr>Презентация PowerPoint</vt:lpstr>
      <vt:lpstr>Контакти для співпраці: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Фізична культура для 5-6 класів  Нової української школи</dc:title>
  <dc:creator>Admin</dc:creator>
  <cp:lastModifiedBy>Taras</cp:lastModifiedBy>
  <cp:revision>1</cp:revision>
  <dcterms:created xsi:type="dcterms:W3CDTF">2021-08-18T00:01:55Z</dcterms:created>
  <dcterms:modified xsi:type="dcterms:W3CDTF">2022-07-25T08:04:41Z</dcterms:modified>
</cp:coreProperties>
</file>